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71" r:id="rId3"/>
    <p:sldId id="272" r:id="rId4"/>
    <p:sldId id="273" r:id="rId5"/>
    <p:sldId id="274" r:id="rId6"/>
    <p:sldId id="276" r:id="rId7"/>
    <p:sldId id="275" r:id="rId8"/>
    <p:sldId id="264" r:id="rId9"/>
    <p:sldId id="279" r:id="rId10"/>
    <p:sldId id="261" r:id="rId11"/>
    <p:sldId id="260" r:id="rId12"/>
    <p:sldId id="277" r:id="rId13"/>
    <p:sldId id="278" r:id="rId14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Righteous" panose="0201050600000002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739F0B-F032-4EB3-AEC7-8F1A147B1D44}">
  <a:tblStyle styleId="{53739F0B-F032-4EB3-AEC7-8F1A147B1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94643"/>
  </p:normalViewPr>
  <p:slideViewPr>
    <p:cSldViewPr snapToGrid="0" snapToObjects="1">
      <p:cViewPr>
        <p:scale>
          <a:sx n="143" d="100"/>
          <a:sy n="143" d="100"/>
        </p:scale>
        <p:origin x="64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18ab66bc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18ab66bc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47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46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59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b52511f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b52511f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39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798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7ae687167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7ae687167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34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70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af9c28740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af9c28740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72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8825" y="719800"/>
            <a:ext cx="8106300" cy="370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78685" y="1547587"/>
            <a:ext cx="595853" cy="4353224"/>
          </a:xfrm>
          <a:custGeom>
            <a:avLst/>
            <a:gdLst/>
            <a:ahLst/>
            <a:cxnLst/>
            <a:rect l="l" t="t" r="r" b="b"/>
            <a:pathLst>
              <a:path w="5502" h="43740" extrusionOk="0">
                <a:moveTo>
                  <a:pt x="0" y="0"/>
                </a:moveTo>
                <a:lnTo>
                  <a:pt x="0" y="43739"/>
                </a:lnTo>
                <a:lnTo>
                  <a:pt x="5502" y="43739"/>
                </a:lnTo>
                <a:lnTo>
                  <a:pt x="55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63513" y="206850"/>
            <a:ext cx="1026300" cy="1026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905411" y="4105350"/>
            <a:ext cx="1386477" cy="609333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701191" y="4252301"/>
            <a:ext cx="310997" cy="315402"/>
          </a:xfrm>
          <a:custGeom>
            <a:avLst/>
            <a:gdLst/>
            <a:ahLst/>
            <a:cxnLst/>
            <a:rect l="l" t="t" r="r" b="b"/>
            <a:pathLst>
              <a:path w="4317" h="4378" extrusionOk="0">
                <a:moveTo>
                  <a:pt x="821" y="0"/>
                </a:moveTo>
                <a:lnTo>
                  <a:pt x="1" y="852"/>
                </a:lnTo>
                <a:lnTo>
                  <a:pt x="1308" y="2189"/>
                </a:lnTo>
                <a:lnTo>
                  <a:pt x="1" y="3496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6"/>
                </a:lnTo>
                <a:lnTo>
                  <a:pt x="2979" y="2189"/>
                </a:lnTo>
                <a:lnTo>
                  <a:pt x="4317" y="852"/>
                </a:lnTo>
                <a:lnTo>
                  <a:pt x="3496" y="0"/>
                </a:lnTo>
                <a:lnTo>
                  <a:pt x="2159" y="1338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6185173" y="4245189"/>
            <a:ext cx="325102" cy="329621"/>
          </a:xfrm>
          <a:custGeom>
            <a:avLst/>
            <a:gdLst/>
            <a:ahLst/>
            <a:cxnLst/>
            <a:rect l="l" t="t" r="r" b="b"/>
            <a:pathLst>
              <a:path w="4317" h="4377" extrusionOk="0">
                <a:moveTo>
                  <a:pt x="821" y="0"/>
                </a:moveTo>
                <a:lnTo>
                  <a:pt x="1" y="851"/>
                </a:lnTo>
                <a:lnTo>
                  <a:pt x="1308" y="2158"/>
                </a:lnTo>
                <a:lnTo>
                  <a:pt x="1" y="3495"/>
                </a:lnTo>
                <a:lnTo>
                  <a:pt x="821" y="4377"/>
                </a:lnTo>
                <a:lnTo>
                  <a:pt x="2159" y="3040"/>
                </a:lnTo>
                <a:lnTo>
                  <a:pt x="3496" y="4377"/>
                </a:lnTo>
                <a:lnTo>
                  <a:pt x="4317" y="3495"/>
                </a:lnTo>
                <a:lnTo>
                  <a:pt x="2979" y="2158"/>
                </a:lnTo>
                <a:lnTo>
                  <a:pt x="4317" y="851"/>
                </a:lnTo>
                <a:lnTo>
                  <a:pt x="3496" y="0"/>
                </a:lnTo>
                <a:lnTo>
                  <a:pt x="2159" y="1337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18850" y="1395850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3">
  <p:cSld name="Title + Text + Design 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0"/>
          <p:cNvSpPr txBox="1">
            <a:spLocks noGrp="1"/>
          </p:cNvSpPr>
          <p:nvPr>
            <p:ph type="subTitle" idx="1"/>
          </p:nvPr>
        </p:nvSpPr>
        <p:spPr>
          <a:xfrm>
            <a:off x="540000" y="3640375"/>
            <a:ext cx="32544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0"/>
          <p:cNvSpPr/>
          <p:nvPr/>
        </p:nvSpPr>
        <p:spPr>
          <a:xfrm flipH="1">
            <a:off x="8423198" y="3779125"/>
            <a:ext cx="447402" cy="1364350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0"/>
          <p:cNvGrpSpPr/>
          <p:nvPr/>
        </p:nvGrpSpPr>
        <p:grpSpPr>
          <a:xfrm>
            <a:off x="8556624" y="3973448"/>
            <a:ext cx="180564" cy="431367"/>
            <a:chOff x="8803899" y="686838"/>
            <a:chExt cx="180564" cy="431367"/>
          </a:xfrm>
        </p:grpSpPr>
        <p:sp>
          <p:nvSpPr>
            <p:cNvPr id="490" name="Google Shape;490;p20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20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9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487513" y="347312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100" b="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4"/>
          <p:cNvSpPr/>
          <p:nvPr/>
        </p:nvSpPr>
        <p:spPr>
          <a:xfrm rot="5400000" flipH="1">
            <a:off x="343408" y="3703863"/>
            <a:ext cx="447402" cy="1218872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 rot="5400000">
            <a:off x="676272" y="4097631"/>
            <a:ext cx="180564" cy="431367"/>
            <a:chOff x="8803899" y="686838"/>
            <a:chExt cx="180564" cy="431367"/>
          </a:xfrm>
        </p:grpSpPr>
        <p:sp>
          <p:nvSpPr>
            <p:cNvPr id="331" name="Google Shape;331;p14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540007" y="687213"/>
            <a:ext cx="958902" cy="459462"/>
            <a:chOff x="7702619" y="3188988"/>
            <a:chExt cx="958902" cy="459462"/>
          </a:xfrm>
        </p:grpSpPr>
        <p:sp>
          <p:nvSpPr>
            <p:cNvPr id="334" name="Google Shape;334;p14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4"/>
          <p:cNvSpPr/>
          <p:nvPr/>
        </p:nvSpPr>
        <p:spPr>
          <a:xfrm>
            <a:off x="1920488" y="1210100"/>
            <a:ext cx="2723400" cy="27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6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 flipH="1">
            <a:off x="568540" y="1958114"/>
            <a:ext cx="890797" cy="2084275"/>
          </a:xfrm>
          <a:custGeom>
            <a:avLst/>
            <a:gdLst/>
            <a:ahLst/>
            <a:cxnLst/>
            <a:rect l="l" t="t" r="r" b="b"/>
            <a:pathLst>
              <a:path w="25047" h="27631" extrusionOk="0">
                <a:moveTo>
                  <a:pt x="0" y="1"/>
                </a:moveTo>
                <a:lnTo>
                  <a:pt x="0" y="27630"/>
                </a:lnTo>
                <a:lnTo>
                  <a:pt x="25046" y="27630"/>
                </a:lnTo>
                <a:lnTo>
                  <a:pt x="2504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692474" y="2784561"/>
            <a:ext cx="180564" cy="431367"/>
            <a:chOff x="8803899" y="686838"/>
            <a:chExt cx="180564" cy="431367"/>
          </a:xfrm>
        </p:grpSpPr>
        <p:sp>
          <p:nvSpPr>
            <p:cNvPr id="20" name="Google Shape;20;p3"/>
            <p:cNvSpPr/>
            <p:nvPr/>
          </p:nvSpPr>
          <p:spPr>
            <a:xfrm>
              <a:off x="8803899" y="686838"/>
              <a:ext cx="180564" cy="181630"/>
            </a:xfrm>
            <a:custGeom>
              <a:avLst/>
              <a:gdLst/>
              <a:ahLst/>
              <a:cxnLst/>
              <a:rect l="l" t="t" r="r" b="b"/>
              <a:pathLst>
                <a:path w="5077" h="5107" extrusionOk="0">
                  <a:moveTo>
                    <a:pt x="973" y="1"/>
                  </a:moveTo>
                  <a:lnTo>
                    <a:pt x="1" y="1004"/>
                  </a:lnTo>
                  <a:lnTo>
                    <a:pt x="1551" y="2554"/>
                  </a:lnTo>
                  <a:lnTo>
                    <a:pt x="1" y="4104"/>
                  </a:lnTo>
                  <a:lnTo>
                    <a:pt x="973" y="5107"/>
                  </a:lnTo>
                  <a:lnTo>
                    <a:pt x="2554" y="3557"/>
                  </a:lnTo>
                  <a:lnTo>
                    <a:pt x="4104" y="5107"/>
                  </a:lnTo>
                  <a:lnTo>
                    <a:pt x="5077" y="4104"/>
                  </a:lnTo>
                  <a:lnTo>
                    <a:pt x="3557" y="2554"/>
                  </a:lnTo>
                  <a:lnTo>
                    <a:pt x="5077" y="1004"/>
                  </a:lnTo>
                  <a:lnTo>
                    <a:pt x="4104" y="1"/>
                  </a:lnTo>
                  <a:lnTo>
                    <a:pt x="2554" y="1520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803899" y="937642"/>
              <a:ext cx="180564" cy="180564"/>
            </a:xfrm>
            <a:custGeom>
              <a:avLst/>
              <a:gdLst/>
              <a:ahLst/>
              <a:cxnLst/>
              <a:rect l="l" t="t" r="r" b="b"/>
              <a:pathLst>
                <a:path w="5077" h="5077" extrusionOk="0">
                  <a:moveTo>
                    <a:pt x="973" y="0"/>
                  </a:moveTo>
                  <a:lnTo>
                    <a:pt x="1" y="973"/>
                  </a:lnTo>
                  <a:lnTo>
                    <a:pt x="1551" y="2523"/>
                  </a:lnTo>
                  <a:lnTo>
                    <a:pt x="1" y="4043"/>
                  </a:lnTo>
                  <a:lnTo>
                    <a:pt x="973" y="5076"/>
                  </a:lnTo>
                  <a:lnTo>
                    <a:pt x="2554" y="3526"/>
                  </a:lnTo>
                  <a:lnTo>
                    <a:pt x="4104" y="5076"/>
                  </a:lnTo>
                  <a:lnTo>
                    <a:pt x="5077" y="4043"/>
                  </a:lnTo>
                  <a:lnTo>
                    <a:pt x="3557" y="2523"/>
                  </a:lnTo>
                  <a:lnTo>
                    <a:pt x="5077" y="973"/>
                  </a:lnTo>
                  <a:lnTo>
                    <a:pt x="4104" y="0"/>
                  </a:lnTo>
                  <a:lnTo>
                    <a:pt x="2554" y="152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49307" y="389799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25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39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40725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ighteous"/>
              <a:buNone/>
              <a:defRPr sz="3700" b="1"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ighteous"/>
              <a:buNone/>
              <a:defRPr sz="4000" b="1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●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mo"/>
              <a:buChar char="○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rimo"/>
              <a:buChar char="■"/>
              <a:defRPr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4" r:id="rId3"/>
    <p:sldLayoutId id="2147483675" r:id="rId4"/>
    <p:sldLayoutId id="2147483676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7.tiff"/><Relationship Id="rId5" Type="http://schemas.microsoft.com/office/2007/relationships/hdphoto" Target="../media/hdphoto2.wdp"/><Relationship Id="rId10" Type="http://schemas.openxmlformats.org/officeDocument/2006/relationships/image" Target="../media/image6.tiff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>
            <a:spLocks noGrp="1"/>
          </p:cNvSpPr>
          <p:nvPr>
            <p:ph type="subTitle" idx="1"/>
          </p:nvPr>
        </p:nvSpPr>
        <p:spPr>
          <a:xfrm>
            <a:off x="541521" y="3423475"/>
            <a:ext cx="37293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M.I. Jordi J. Cruz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98" name="Google Shape;598;p28"/>
          <p:cNvSpPr txBox="1">
            <a:spLocks noGrp="1"/>
          </p:cNvSpPr>
          <p:nvPr>
            <p:ph type="ctrTitle"/>
          </p:nvPr>
        </p:nvSpPr>
        <p:spPr>
          <a:xfrm>
            <a:off x="431386" y="1101652"/>
            <a:ext cx="81063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0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/>
              <a:t>P</a:t>
            </a:r>
            <a:r>
              <a:rPr lang="es-ES" dirty="0"/>
              <a:t>rogramación </a:t>
            </a:r>
            <a:r>
              <a:rPr lang="es-ES" sz="7200" dirty="0"/>
              <a:t>O</a:t>
            </a:r>
            <a:r>
              <a:rPr lang="es-ES" dirty="0"/>
              <a:t>rientada a </a:t>
            </a:r>
            <a:r>
              <a:rPr lang="es-ES" sz="7200" dirty="0"/>
              <a:t>O</a:t>
            </a:r>
            <a:r>
              <a:rPr lang="es-ES" dirty="0"/>
              <a:t>bjetos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subTitle" idx="1"/>
          </p:nvPr>
        </p:nvSpPr>
        <p:spPr>
          <a:xfrm>
            <a:off x="5492500" y="1055750"/>
            <a:ext cx="3147600" cy="25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s-ES" sz="3200" dirty="0">
                <a:solidFill>
                  <a:schemeClr val="dk1"/>
                </a:solidFill>
              </a:rPr>
              <a:t>POO </a:t>
            </a:r>
            <a:r>
              <a:rPr lang="es-ES" sz="4400" dirty="0">
                <a:solidFill>
                  <a:srgbClr val="FF0000"/>
                </a:solidFill>
              </a:rPr>
              <a:t>no</a:t>
            </a:r>
            <a:r>
              <a:rPr lang="es-ES" sz="3200" dirty="0"/>
              <a:t> es un lenguaje de programación 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89313F-D091-814E-8026-D2A516417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369748"/>
            <a:ext cx="1880686" cy="155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s-MX" altLang="es-MX" sz="3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s-MX" altLang="es-MX" sz="9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9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40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s-MX" altLang="es-MX" sz="2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xUNZ-b9tdT-jhN7-qmJxh1VMbaouzRecMV1onJp69wVBHbg0ilNb2wKlpSMNFNSSS5vcHo35-qobKdj9CLbqcexXJNQBXeMPJPQWOKs1qmQxDNc4GEX-mN7pm6U8bbNv">
            <a:extLst>
              <a:ext uri="{FF2B5EF4-FFF2-40B4-BE49-F238E27FC236}">
                <a16:creationId xmlns:a16="http://schemas.microsoft.com/office/drawing/2014/main" id="{BCA4C60C-81F1-D94B-8EDA-A6841376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57" y="1200838"/>
            <a:ext cx="1914770" cy="12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6.googleusercontent.com/KVgqX6fat-_XlwKLJG0K2NpdzLAIbGkybyKd_uZ69dthkQnQ4lBJO-5fGi4N7_ifVFXFT5PEG50O84NUehpab96z9mKpvAzZKl4kRsNujbco1lfMKBeeUHrI8UkFDJ_E">
            <a:extLst>
              <a:ext uri="{FF2B5EF4-FFF2-40B4-BE49-F238E27FC236}">
                <a16:creationId xmlns:a16="http://schemas.microsoft.com/office/drawing/2014/main" id="{478301C9-F869-0B41-B983-A3AB7BE5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08" y="3027065"/>
            <a:ext cx="1523099" cy="15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Sm2b5bDR4ayTXxmp6zsveLGt8Y415opowibyRoJwtYr2vSCu1d_5INCM9UuGrt5tESsjvGKR0B9jHHWRIuPWLNWTdaZbXZpJLxsxWtnObyIhFpsyuCfZQHJiLAt1GXJI">
            <a:extLst>
              <a:ext uri="{FF2B5EF4-FFF2-40B4-BE49-F238E27FC236}">
                <a16:creationId xmlns:a16="http://schemas.microsoft.com/office/drawing/2014/main" id="{8DABC892-CEDD-7045-8D3E-1BCBFA2A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31" y="1353410"/>
            <a:ext cx="1487318" cy="148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2Fnz6xbubyhyVc0Hj4SeLb0sG4lxg2ujMX3KVyscHzfRpgz4qBQgVRIhH4J4nQT0jnlhnhAEd-cBMPpfge1CtoHI3MQaZ6w66O6YzrdwSPBXo9iLfjLs9BUJa2FBO_42">
            <a:extLst>
              <a:ext uri="{FF2B5EF4-FFF2-40B4-BE49-F238E27FC236}">
                <a16:creationId xmlns:a16="http://schemas.microsoft.com/office/drawing/2014/main" id="{3B82A108-0A5D-2647-9396-FAA659B2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47" y="1636041"/>
            <a:ext cx="2315451" cy="23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0ogumy7Bc2ob_gPv3OccOxfxN5WAmbRbL4VUIt2V6JHuXAxfJ9oelP9SD7gYsaX5LWrIaeBtw4FW3WieQhokKXVO24MWJbaSeLNQqsDHEWwHC6tMb_Rs1ZnJQfgRBpth">
            <a:extLst>
              <a:ext uri="{FF2B5EF4-FFF2-40B4-BE49-F238E27FC236}">
                <a16:creationId xmlns:a16="http://schemas.microsoft.com/office/drawing/2014/main" id="{426C3D3F-98C0-BB47-ACC2-821E4306A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31" y="2944471"/>
            <a:ext cx="1442224" cy="144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 txBox="1">
            <a:spLocks noGrp="1"/>
          </p:cNvSpPr>
          <p:nvPr>
            <p:ph type="title" idx="2"/>
          </p:nvPr>
        </p:nvSpPr>
        <p:spPr>
          <a:xfrm>
            <a:off x="524100" y="2638450"/>
            <a:ext cx="12105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642" name="Google Shape;642;p32"/>
          <p:cNvSpPr txBox="1">
            <a:spLocks noGrp="1"/>
          </p:cNvSpPr>
          <p:nvPr>
            <p:ph type="title"/>
          </p:nvPr>
        </p:nvSpPr>
        <p:spPr>
          <a:xfrm>
            <a:off x="549300" y="497800"/>
            <a:ext cx="4741500" cy="16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Java</a:t>
            </a:r>
            <a:endParaRPr dirty="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6188807" y="4180263"/>
            <a:ext cx="958902" cy="459462"/>
            <a:chOff x="7702619" y="3188988"/>
            <a:chExt cx="958902" cy="459462"/>
          </a:xfrm>
        </p:grpSpPr>
        <p:sp>
          <p:nvSpPr>
            <p:cNvPr id="645" name="Google Shape;645;p32"/>
            <p:cNvSpPr/>
            <p:nvPr/>
          </p:nvSpPr>
          <p:spPr>
            <a:xfrm>
              <a:off x="8623644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8471213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8316648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642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009616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856117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702619" y="3610573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8623644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8471213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cubicBezTo>
                    <a:pt x="1" y="822"/>
                    <a:pt x="21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8316648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81642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009616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856117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7" y="1065"/>
                  </a:cubicBezTo>
                  <a:cubicBezTo>
                    <a:pt x="821" y="1065"/>
                    <a:pt x="1065" y="822"/>
                    <a:pt x="1065" y="548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702619" y="3470021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48" y="1065"/>
                  </a:cubicBezTo>
                  <a:cubicBezTo>
                    <a:pt x="852" y="1065"/>
                    <a:pt x="1064" y="822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623644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8471213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14" y="0"/>
                    <a:pt x="1" y="244"/>
                    <a:pt x="1" y="548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8316648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81642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8009616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856117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8"/>
                  </a:cubicBezTo>
                  <a:cubicBezTo>
                    <a:pt x="1065" y="244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702619" y="3329505"/>
              <a:ext cx="37877" cy="37877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8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8623644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8471213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8316648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642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009616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856117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702619" y="318898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866A0AD9-3ADC-AB48-B65E-F03857A6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07" y="1300150"/>
            <a:ext cx="4463668" cy="22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wjFvuCi7yZoiZGzrqLwrUXnKpvqt_W57_Isyd7LrjpWCquOlRxxJDg5Ppfd6xzVTarbGIBs-iZZEWWzPmR9DCDwyPLErlHgW7811c1_lajJ9e3VzLd7fplrSjhKB-eDd">
            <a:extLst>
              <a:ext uri="{FF2B5EF4-FFF2-40B4-BE49-F238E27FC236}">
                <a16:creationId xmlns:a16="http://schemas.microsoft.com/office/drawing/2014/main" id="{4456A6F3-3B0A-B94B-AF84-533FE97C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0"/>
            <a:ext cx="6992153" cy="49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C456335-97DE-924A-B3D9-8457E04BE1B5}"/>
              </a:ext>
            </a:extLst>
          </p:cNvPr>
          <p:cNvSpPr/>
          <p:nvPr/>
        </p:nvSpPr>
        <p:spPr>
          <a:xfrm>
            <a:off x="1167788" y="980502"/>
            <a:ext cx="5927075" cy="3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631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lh3.googleusercontent.com/cTw90yMcb_yk5E2VJD9BLQgPY7EKlce2gK0J9Z9HZKWDMCUPLGb8Tr6yxaP4eTcfOl_RD_rX-O-0gUuG6RWbfK_uuK0xWNAfyvI55CwN1NscUhdWcW91SxC7U8JzAHtF">
            <a:extLst>
              <a:ext uri="{FF2B5EF4-FFF2-40B4-BE49-F238E27FC236}">
                <a16:creationId xmlns:a16="http://schemas.microsoft.com/office/drawing/2014/main" id="{40185CED-5BB7-ED47-95D4-6D300096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0"/>
            <a:ext cx="7405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15133C4-0E19-7B4C-A145-17B513B0C01D}"/>
              </a:ext>
            </a:extLst>
          </p:cNvPr>
          <p:cNvSpPr/>
          <p:nvPr/>
        </p:nvSpPr>
        <p:spPr>
          <a:xfrm>
            <a:off x="868363" y="705080"/>
            <a:ext cx="6799377" cy="3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416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Resolver el siguiente problema en programación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9" name="Google Shape;949;p43"/>
          <p:cNvSpPr txBox="1">
            <a:spLocks noGrp="1"/>
          </p:cNvSpPr>
          <p:nvPr>
            <p:ph type="subTitle" idx="1"/>
          </p:nvPr>
        </p:nvSpPr>
        <p:spPr>
          <a:xfrm>
            <a:off x="418619" y="3358195"/>
            <a:ext cx="4420418" cy="610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requiere un programa que se solicite a un cliente su nombre, edad y sexo. </a:t>
            </a:r>
            <a:endParaRPr dirty="0"/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5298C967-DC39-A14F-8C5F-4BCAFD61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01" y="968438"/>
            <a:ext cx="3539987" cy="21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CAE3D8-EB0B-054C-BBBE-3CFE7C6F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25" y="540724"/>
            <a:ext cx="6656502" cy="4403509"/>
          </a:xfrm>
        </p:spPr>
        <p:txBody>
          <a:bodyPr/>
          <a:lstStyle/>
          <a:p>
            <a:r>
              <a:rPr lang="es-ES_tradnl" sz="2000" dirty="0">
                <a:solidFill>
                  <a:schemeClr val="bg1"/>
                </a:solidFill>
              </a:rPr>
              <a:t>#</a:t>
            </a:r>
            <a:r>
              <a:rPr lang="es-ES_tradnl" sz="2000" dirty="0" err="1">
                <a:solidFill>
                  <a:schemeClr val="bg1"/>
                </a:solidFill>
              </a:rPr>
              <a:t>include</a:t>
            </a:r>
            <a:r>
              <a:rPr lang="es-ES_tradnl" sz="2000" dirty="0">
                <a:solidFill>
                  <a:schemeClr val="bg1"/>
                </a:solidFill>
              </a:rPr>
              <a:t>&lt;</a:t>
            </a:r>
            <a:r>
              <a:rPr lang="es-ES_tradnl" sz="2000" dirty="0" err="1">
                <a:solidFill>
                  <a:schemeClr val="bg1"/>
                </a:solidFill>
              </a:rPr>
              <a:t>stdio.h</a:t>
            </a:r>
            <a:r>
              <a:rPr lang="es-ES_tradnl" sz="2000" dirty="0">
                <a:solidFill>
                  <a:schemeClr val="bg1"/>
                </a:solidFill>
              </a:rPr>
              <a:t>&gt;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 err="1">
                <a:solidFill>
                  <a:schemeClr val="bg1"/>
                </a:solidFill>
              </a:rPr>
              <a:t>int</a:t>
            </a:r>
            <a:r>
              <a:rPr lang="es-ES_tradnl" sz="2000" dirty="0">
                <a:solidFill>
                  <a:schemeClr val="bg1"/>
                </a:solidFill>
              </a:rPr>
              <a:t> </a:t>
            </a:r>
            <a:r>
              <a:rPr lang="es-ES_tradnl" sz="2000" dirty="0" err="1">
                <a:solidFill>
                  <a:schemeClr val="bg1"/>
                </a:solidFill>
              </a:rPr>
              <a:t>main</a:t>
            </a:r>
            <a:r>
              <a:rPr lang="es-ES_tradnl" sz="2000" dirty="0">
                <a:solidFill>
                  <a:schemeClr val="bg1"/>
                </a:solidFill>
              </a:rPr>
              <a:t>(){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char</a:t>
            </a:r>
            <a:r>
              <a:rPr lang="es-ES_tradnl" sz="2000" dirty="0">
                <a:solidFill>
                  <a:schemeClr val="bg1"/>
                </a:solidFill>
              </a:rPr>
              <a:t> nombre[50],sexo;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int</a:t>
            </a:r>
            <a:r>
              <a:rPr lang="es-ES_tradnl" sz="2000" dirty="0">
                <a:solidFill>
                  <a:schemeClr val="bg1"/>
                </a:solidFill>
              </a:rPr>
              <a:t> edad;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printf</a:t>
            </a:r>
            <a:r>
              <a:rPr lang="es-ES_tradnl" sz="2000" dirty="0">
                <a:solidFill>
                  <a:schemeClr val="bg1"/>
                </a:solidFill>
              </a:rPr>
              <a:t>(“Deme el nombre del cliente:”) 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scanf</a:t>
            </a:r>
            <a:r>
              <a:rPr lang="es-ES_tradnl" sz="2000" dirty="0">
                <a:solidFill>
                  <a:schemeClr val="bg1"/>
                </a:solidFill>
              </a:rPr>
              <a:t>(“%s”, &amp;nombre);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printf</a:t>
            </a:r>
            <a:r>
              <a:rPr lang="es-ES_tradnl" sz="2000" dirty="0">
                <a:solidFill>
                  <a:schemeClr val="bg1"/>
                </a:solidFill>
              </a:rPr>
              <a:t>(“Deme el sexo del cliente: \n h-Hombre \n m-Mujer”); 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scanf</a:t>
            </a:r>
            <a:r>
              <a:rPr lang="es-ES_tradnl" sz="2000" dirty="0">
                <a:solidFill>
                  <a:schemeClr val="bg1"/>
                </a:solidFill>
              </a:rPr>
              <a:t>(“%s”, &amp;sexo);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printf</a:t>
            </a:r>
            <a:r>
              <a:rPr lang="es-ES_tradnl" sz="2000" dirty="0">
                <a:solidFill>
                  <a:schemeClr val="bg1"/>
                </a:solidFill>
              </a:rPr>
              <a:t>(“Deme el nombre del edad:”) 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	</a:t>
            </a:r>
            <a:r>
              <a:rPr lang="es-ES_tradnl" sz="2000" dirty="0" err="1">
                <a:solidFill>
                  <a:schemeClr val="bg1"/>
                </a:solidFill>
              </a:rPr>
              <a:t>scanf</a:t>
            </a:r>
            <a:r>
              <a:rPr lang="es-ES_tradnl" sz="2000" dirty="0">
                <a:solidFill>
                  <a:schemeClr val="bg1"/>
                </a:solidFill>
              </a:rPr>
              <a:t>(“%d”, &amp;edad);</a:t>
            </a:r>
            <a:br>
              <a:rPr lang="es-ES_tradnl" sz="2000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001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529225" y="540725"/>
            <a:ext cx="3634500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¿Pero si quisiéramos 3 usuarios o 5 usuarios ?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28F8970-89A6-094A-9C86-E1C3C7FF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279" y="1085850"/>
            <a:ext cx="3975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4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0" y="548817"/>
            <a:ext cx="5912036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Si después de tener los demás usuarios ¿Se solicitará agregar otros 10 atributos ?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5A19846-FBEC-804D-99CC-85134652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590" y="999589"/>
            <a:ext cx="2259737" cy="22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/>
          <p:nvPr/>
        </p:nvSpPr>
        <p:spPr>
          <a:xfrm>
            <a:off x="7381000" y="719999"/>
            <a:ext cx="1489500" cy="14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"/>
          <p:cNvSpPr txBox="1">
            <a:spLocks noGrp="1"/>
          </p:cNvSpPr>
          <p:nvPr>
            <p:ph type="title"/>
          </p:nvPr>
        </p:nvSpPr>
        <p:spPr>
          <a:xfrm>
            <a:off x="0" y="184676"/>
            <a:ext cx="5912036" cy="24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¿Si después uno de los atributos sea dinero y quisiera mandarle dinero de un cliente a otro ?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50" name="Google Shape;950;p43"/>
          <p:cNvGrpSpPr/>
          <p:nvPr/>
        </p:nvGrpSpPr>
        <p:grpSpPr>
          <a:xfrm>
            <a:off x="644757" y="3259326"/>
            <a:ext cx="958902" cy="37841"/>
            <a:chOff x="2897257" y="2253538"/>
            <a:chExt cx="958902" cy="37841"/>
          </a:xfrm>
        </p:grpSpPr>
        <p:sp>
          <p:nvSpPr>
            <p:cNvPr id="951" name="Google Shape;951;p43"/>
            <p:cNvSpPr/>
            <p:nvPr/>
          </p:nvSpPr>
          <p:spPr>
            <a:xfrm flipH="1">
              <a:off x="2897257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 flipH="1">
              <a:off x="3049688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14" y="0"/>
                    <a:pt x="1" y="243"/>
                    <a:pt x="1" y="547"/>
                  </a:cubicBezTo>
                  <a:cubicBezTo>
                    <a:pt x="1" y="821"/>
                    <a:pt x="21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 flipH="1">
              <a:off x="320425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 flipH="1">
              <a:off x="335777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 flipH="1">
              <a:off x="3511285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 flipH="1">
              <a:off x="3664783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5" y="821"/>
                    <a:pt x="1065" y="54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 flipH="1">
              <a:off x="3818282" y="2253538"/>
              <a:ext cx="37877" cy="37841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3"/>
                    <a:pt x="852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A7D9F5E-5091-EC43-9635-28B54FC7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25" y="1122488"/>
            <a:ext cx="3079975" cy="21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AA8EC4-BCE3-8A48-ACFC-02E61134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64" y="144216"/>
            <a:ext cx="5653090" cy="810645"/>
          </a:xfrm>
        </p:spPr>
        <p:txBody>
          <a:bodyPr/>
          <a:lstStyle/>
          <a:p>
            <a:r>
              <a:rPr lang="es-ES_tradnl" dirty="0"/>
              <a:t>Objetivos de la POO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0E56B8E-B701-A847-AA9C-710B77EBC0AF}"/>
              </a:ext>
            </a:extLst>
          </p:cNvPr>
          <p:cNvGrpSpPr/>
          <p:nvPr/>
        </p:nvGrpSpPr>
        <p:grpSpPr>
          <a:xfrm>
            <a:off x="5981097" y="962111"/>
            <a:ext cx="2600916" cy="3047795"/>
            <a:chOff x="2100557" y="397959"/>
            <a:chExt cx="3444131" cy="3968838"/>
          </a:xfrm>
        </p:grpSpPr>
        <p:cxnSp>
          <p:nvCxnSpPr>
            <p:cNvPr id="10" name="Google Shape;1000;p44">
              <a:extLst>
                <a:ext uri="{FF2B5EF4-FFF2-40B4-BE49-F238E27FC236}">
                  <a16:creationId xmlns:a16="http://schemas.microsoft.com/office/drawing/2014/main" id="{4598E642-292C-794C-9F90-B99791719421}"/>
                </a:ext>
              </a:extLst>
            </p:cNvPr>
            <p:cNvCxnSpPr>
              <a:cxnSpLocks/>
            </p:cNvCxnSpPr>
            <p:nvPr/>
          </p:nvCxnSpPr>
          <p:spPr>
            <a:xfrm>
              <a:off x="3192352" y="1765506"/>
              <a:ext cx="861758" cy="694473"/>
            </a:xfrm>
            <a:prstGeom prst="curvedConnector3">
              <a:avLst>
                <a:gd name="adj1" fmla="val 50000"/>
              </a:avLst>
            </a:prstGeom>
            <a:noFill/>
            <a:ln w="571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17AD9F4-D554-D849-9428-7B3A0FAA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0557" y="954861"/>
              <a:ext cx="1667465" cy="16674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D57B8AA-449F-EA40-8794-31149621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0557" y="2699332"/>
              <a:ext cx="1667465" cy="16674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9274CF3-241A-A649-9C19-C5AA3DC0F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028" t="17159" r="15495" b="23104"/>
            <a:stretch/>
          </p:blipFill>
          <p:spPr>
            <a:xfrm>
              <a:off x="3756032" y="2205459"/>
              <a:ext cx="1091796" cy="996080"/>
            </a:xfrm>
            <a:prstGeom prst="rect">
              <a:avLst/>
            </a:prstGeom>
          </p:spPr>
        </p:pic>
        <p:cxnSp>
          <p:nvCxnSpPr>
            <p:cNvPr id="15" name="Google Shape;1000;p44">
              <a:extLst>
                <a:ext uri="{FF2B5EF4-FFF2-40B4-BE49-F238E27FC236}">
                  <a16:creationId xmlns:a16="http://schemas.microsoft.com/office/drawing/2014/main" id="{591ABADE-23F0-C940-9E4F-7FD56D63E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3011" y="2856741"/>
              <a:ext cx="941100" cy="667034"/>
            </a:xfrm>
            <a:prstGeom prst="curvedConnector3">
              <a:avLst>
                <a:gd name="adj1" fmla="val 50000"/>
              </a:avLst>
            </a:prstGeom>
            <a:noFill/>
            <a:ln w="571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000;p44">
              <a:extLst>
                <a:ext uri="{FF2B5EF4-FFF2-40B4-BE49-F238E27FC236}">
                  <a16:creationId xmlns:a16="http://schemas.microsoft.com/office/drawing/2014/main" id="{DFFC3F8B-C9D9-4D42-8433-8F96053416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30132" y="1791536"/>
              <a:ext cx="908016" cy="267035"/>
            </a:xfrm>
            <a:prstGeom prst="curvedConnector3">
              <a:avLst>
                <a:gd name="adj1" fmla="val 50000"/>
              </a:avLst>
            </a:prstGeom>
            <a:noFill/>
            <a:ln w="571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2CA16105-676D-0241-A168-FB2D00FC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77223" y="397959"/>
              <a:ext cx="1667465" cy="1667465"/>
            </a:xfrm>
            <a:prstGeom prst="rect">
              <a:avLst/>
            </a:prstGeom>
          </p:spPr>
        </p:pic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64F5DBB4-6B70-EA45-B8E4-852049E59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462" y="2105004"/>
            <a:ext cx="1667465" cy="1667465"/>
          </a:xfrm>
          <a:prstGeom prst="rect">
            <a:avLst/>
          </a:prstGeom>
        </p:spPr>
      </p:pic>
      <p:sp>
        <p:nvSpPr>
          <p:cNvPr id="26" name="Google Shape;947;p43">
            <a:extLst>
              <a:ext uri="{FF2B5EF4-FFF2-40B4-BE49-F238E27FC236}">
                <a16:creationId xmlns:a16="http://schemas.microsoft.com/office/drawing/2014/main" id="{D12BDCEC-3590-9145-A433-B20BA781B14F}"/>
              </a:ext>
            </a:extLst>
          </p:cNvPr>
          <p:cNvSpPr txBox="1">
            <a:spLocks/>
          </p:cNvSpPr>
          <p:nvPr/>
        </p:nvSpPr>
        <p:spPr>
          <a:xfrm>
            <a:off x="-137028" y="3909040"/>
            <a:ext cx="2374446" cy="12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2400" dirty="0"/>
              <a:t>Abstraer cosas de la vida real </a:t>
            </a:r>
          </a:p>
        </p:txBody>
      </p:sp>
      <p:sp>
        <p:nvSpPr>
          <p:cNvPr id="27" name="Google Shape;947;p43">
            <a:extLst>
              <a:ext uri="{FF2B5EF4-FFF2-40B4-BE49-F238E27FC236}">
                <a16:creationId xmlns:a16="http://schemas.microsoft.com/office/drawing/2014/main" id="{A687EE3F-D766-FB41-B5DA-3A7144484CD5}"/>
              </a:ext>
            </a:extLst>
          </p:cNvPr>
          <p:cNvSpPr txBox="1">
            <a:spLocks/>
          </p:cNvSpPr>
          <p:nvPr/>
        </p:nvSpPr>
        <p:spPr>
          <a:xfrm>
            <a:off x="5329450" y="3909040"/>
            <a:ext cx="3323666" cy="12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2400" dirty="0"/>
              <a:t>Qué los objetos puedan interactuar entre si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52D8672-1893-D74C-89F1-042B1319D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9933" y="2355839"/>
            <a:ext cx="1154648" cy="1154648"/>
          </a:xfrm>
          <a:prstGeom prst="rect">
            <a:avLst/>
          </a:prstGeom>
        </p:spPr>
      </p:pic>
      <p:cxnSp>
        <p:nvCxnSpPr>
          <p:cNvPr id="30" name="Google Shape;1000;p44">
            <a:extLst>
              <a:ext uri="{FF2B5EF4-FFF2-40B4-BE49-F238E27FC236}">
                <a16:creationId xmlns:a16="http://schemas.microsoft.com/office/drawing/2014/main" id="{E509726F-8DCA-654F-810A-362F9DA01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08456" y="1641513"/>
            <a:ext cx="1275663" cy="981708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1000;p44">
            <a:extLst>
              <a:ext uri="{FF2B5EF4-FFF2-40B4-BE49-F238E27FC236}">
                <a16:creationId xmlns:a16="http://schemas.microsoft.com/office/drawing/2014/main" id="{64C27DFC-5FE6-214A-9123-84B1F0FEE20D}"/>
              </a:ext>
            </a:extLst>
          </p:cNvPr>
          <p:cNvCxnSpPr>
            <a:cxnSpLocks/>
          </p:cNvCxnSpPr>
          <p:nvPr/>
        </p:nvCxnSpPr>
        <p:spPr>
          <a:xfrm rot="10800000">
            <a:off x="3004967" y="2988259"/>
            <a:ext cx="1401781" cy="784211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" name="Google Shape;947;p43">
            <a:extLst>
              <a:ext uri="{FF2B5EF4-FFF2-40B4-BE49-F238E27FC236}">
                <a16:creationId xmlns:a16="http://schemas.microsoft.com/office/drawing/2014/main" id="{BC91F215-C217-2F45-9EB1-B195C506FE3F}"/>
              </a:ext>
            </a:extLst>
          </p:cNvPr>
          <p:cNvSpPr txBox="1">
            <a:spLocks/>
          </p:cNvSpPr>
          <p:nvPr/>
        </p:nvSpPr>
        <p:spPr>
          <a:xfrm>
            <a:off x="2187197" y="3909040"/>
            <a:ext cx="2926205" cy="12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ighteous"/>
              <a:buNone/>
              <a:defRPr sz="37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2400" dirty="0"/>
              <a:t>Cada objeto tiene sus datos y funcionalidad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F3583A05-EF2E-4B4C-8C3A-22D8ED7C2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0359" y="1069233"/>
            <a:ext cx="1331569" cy="921398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70637666-773C-BD4C-B32B-189902299B7C}"/>
              </a:ext>
            </a:extLst>
          </p:cNvPr>
          <p:cNvSpPr txBox="1"/>
          <p:nvPr/>
        </p:nvSpPr>
        <p:spPr>
          <a:xfrm>
            <a:off x="4504187" y="84706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Datos 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DE88DD2A-51D7-1143-B13C-F8BA2FAFE3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4187" y="3038901"/>
            <a:ext cx="1009862" cy="1009862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821C57B6-6950-CE41-9F5B-9476ABF2B10C}"/>
              </a:ext>
            </a:extLst>
          </p:cNvPr>
          <p:cNvSpPr txBox="1"/>
          <p:nvPr/>
        </p:nvSpPr>
        <p:spPr>
          <a:xfrm>
            <a:off x="4568419" y="279594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Funcionalidad </a:t>
            </a:r>
          </a:p>
        </p:txBody>
      </p:sp>
    </p:spTree>
    <p:extLst>
      <p:ext uri="{BB962C8B-B14F-4D97-AF65-F5344CB8AC3E}">
        <p14:creationId xmlns:p14="http://schemas.microsoft.com/office/powerpoint/2010/main" val="291130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Ventajas de POO</a:t>
            </a:r>
          </a:p>
        </p:txBody>
      </p:sp>
      <p:sp>
        <p:nvSpPr>
          <p:cNvPr id="454" name="Google Shape;454;p23"/>
          <p:cNvSpPr txBox="1"/>
          <p:nvPr/>
        </p:nvSpPr>
        <p:spPr>
          <a:xfrm>
            <a:off x="1015075" y="1267775"/>
            <a:ext cx="1553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Es un lenguaje modular</a:t>
            </a:r>
          </a:p>
        </p:txBody>
      </p:sp>
      <p:sp>
        <p:nvSpPr>
          <p:cNvPr id="455" name="Google Shape;455;p23"/>
          <p:cNvSpPr txBox="1"/>
          <p:nvPr/>
        </p:nvSpPr>
        <p:spPr>
          <a:xfrm>
            <a:off x="541867" y="1614619"/>
            <a:ext cx="2026908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Quiere decir que un sistema lo debemos de ver con pequeñas piezas  de lego</a:t>
            </a:r>
          </a:p>
        </p:txBody>
      </p:sp>
      <p:sp>
        <p:nvSpPr>
          <p:cNvPr id="456" name="Google Shape;456;p23"/>
          <p:cNvSpPr txBox="1"/>
          <p:nvPr/>
        </p:nvSpPr>
        <p:spPr>
          <a:xfrm>
            <a:off x="710275" y="2313413"/>
            <a:ext cx="1553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Cada pieza es independiente  </a:t>
            </a:r>
          </a:p>
        </p:txBody>
      </p:sp>
      <p:sp>
        <p:nvSpPr>
          <p:cNvPr id="457" name="Google Shape;457;p23"/>
          <p:cNvSpPr txBox="1"/>
          <p:nvPr/>
        </p:nvSpPr>
        <p:spPr>
          <a:xfrm>
            <a:off x="710275" y="2660262"/>
            <a:ext cx="1553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Cada módulo funciona por si sola </a:t>
            </a:r>
          </a:p>
        </p:txBody>
      </p:sp>
      <p:sp>
        <p:nvSpPr>
          <p:cNvPr id="458" name="Google Shape;458;p23"/>
          <p:cNvSpPr txBox="1"/>
          <p:nvPr/>
        </p:nvSpPr>
        <p:spPr>
          <a:xfrm>
            <a:off x="6575149" y="1267788"/>
            <a:ext cx="192538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El mantenimiento es contenido </a:t>
            </a:r>
          </a:p>
        </p:txBody>
      </p:sp>
      <p:sp>
        <p:nvSpPr>
          <p:cNvPr id="459" name="Google Shape;459;p23"/>
          <p:cNvSpPr txBox="1"/>
          <p:nvPr/>
        </p:nvSpPr>
        <p:spPr>
          <a:xfrm>
            <a:off x="6575150" y="1614637"/>
            <a:ext cx="152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 hay error en un módulo el módulo es el único que se tiene que corregir</a:t>
            </a:r>
          </a:p>
        </p:txBody>
      </p:sp>
      <p:sp>
        <p:nvSpPr>
          <p:cNvPr id="460" name="Google Shape;460;p23"/>
          <p:cNvSpPr txBox="1"/>
          <p:nvPr/>
        </p:nvSpPr>
        <p:spPr>
          <a:xfrm>
            <a:off x="6726928" y="2426800"/>
            <a:ext cx="15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Escalabilidad</a:t>
            </a:r>
          </a:p>
        </p:txBody>
      </p:sp>
      <p:sp>
        <p:nvSpPr>
          <p:cNvPr id="461" name="Google Shape;461;p23"/>
          <p:cNvSpPr txBox="1"/>
          <p:nvPr/>
        </p:nvSpPr>
        <p:spPr>
          <a:xfrm>
            <a:off x="6716314" y="2675618"/>
            <a:ext cx="152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 posible a un sistema ya formado agregar nuevos módulos</a:t>
            </a:r>
          </a:p>
        </p:txBody>
      </p:sp>
      <p:sp>
        <p:nvSpPr>
          <p:cNvPr id="462" name="Google Shape;462;p23"/>
          <p:cNvSpPr txBox="1"/>
          <p:nvPr/>
        </p:nvSpPr>
        <p:spPr>
          <a:xfrm>
            <a:off x="1015075" y="3619712"/>
            <a:ext cx="1553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 posible llevarse un módulo para ser usada para otra cosa </a:t>
            </a:r>
          </a:p>
        </p:txBody>
      </p:sp>
      <p:sp>
        <p:nvSpPr>
          <p:cNvPr id="463" name="Google Shape;463;p23"/>
          <p:cNvSpPr txBox="1"/>
          <p:nvPr/>
        </p:nvSpPr>
        <p:spPr>
          <a:xfrm>
            <a:off x="6575149" y="3491112"/>
            <a:ext cx="1527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 dirty="0" err="1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Modificalidad</a:t>
            </a:r>
            <a:endParaRPr lang="es-ES_tradnl"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64" name="Google Shape;464;p23"/>
          <p:cNvSpPr txBox="1"/>
          <p:nvPr/>
        </p:nvSpPr>
        <p:spPr>
          <a:xfrm>
            <a:off x="6575150" y="3705912"/>
            <a:ext cx="152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 fácil quitar una pieza y colocar una nueva </a:t>
            </a:r>
          </a:p>
        </p:txBody>
      </p:sp>
      <p:sp>
        <p:nvSpPr>
          <p:cNvPr id="465" name="Google Shape;465;p23"/>
          <p:cNvSpPr txBox="1"/>
          <p:nvPr/>
        </p:nvSpPr>
        <p:spPr>
          <a:xfrm>
            <a:off x="1015075" y="3359063"/>
            <a:ext cx="1553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Portabilidad</a:t>
            </a:r>
          </a:p>
        </p:txBody>
      </p:sp>
      <p:sp>
        <p:nvSpPr>
          <p:cNvPr id="466" name="Google Shape;466;p23"/>
          <p:cNvSpPr/>
          <p:nvPr/>
        </p:nvSpPr>
        <p:spPr>
          <a:xfrm>
            <a:off x="5107845" y="1811399"/>
            <a:ext cx="1170600" cy="252425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67" name="Google Shape;467;p23"/>
          <p:cNvSpPr/>
          <p:nvPr/>
        </p:nvSpPr>
        <p:spPr>
          <a:xfrm flipV="1">
            <a:off x="6104467" y="3466139"/>
            <a:ext cx="496158" cy="307146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68" name="Google Shape;468;p23"/>
          <p:cNvSpPr/>
          <p:nvPr/>
        </p:nvSpPr>
        <p:spPr>
          <a:xfrm>
            <a:off x="5926668" y="2641599"/>
            <a:ext cx="759110" cy="293267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69" name="Google Shape;469;p23"/>
          <p:cNvSpPr/>
          <p:nvPr/>
        </p:nvSpPr>
        <p:spPr>
          <a:xfrm flipH="1">
            <a:off x="2568775" y="1491075"/>
            <a:ext cx="1325892" cy="594515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70" name="Google Shape;470;p23"/>
          <p:cNvSpPr/>
          <p:nvPr/>
        </p:nvSpPr>
        <p:spPr>
          <a:xfrm flipH="1">
            <a:off x="2340175" y="2537739"/>
            <a:ext cx="813900" cy="88052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471" name="Google Shape;471;p23"/>
          <p:cNvSpPr/>
          <p:nvPr/>
        </p:nvSpPr>
        <p:spPr>
          <a:xfrm flipH="1" flipV="1">
            <a:off x="2568775" y="3473063"/>
            <a:ext cx="585300" cy="111338"/>
          </a:xfrm>
          <a:custGeom>
            <a:avLst/>
            <a:gdLst/>
            <a:ahLst/>
            <a:cxnLst/>
            <a:rect l="l" t="t" r="r" b="b"/>
            <a:pathLst>
              <a:path w="46824" h="10097" extrusionOk="0">
                <a:moveTo>
                  <a:pt x="46824" y="0"/>
                </a:moveTo>
                <a:lnTo>
                  <a:pt x="17488" y="0"/>
                </a:lnTo>
                <a:lnTo>
                  <a:pt x="0" y="1009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85725E-F12C-8144-BC38-0BE0A3B04539}"/>
              </a:ext>
            </a:extLst>
          </p:cNvPr>
          <p:cNvSpPr txBox="1"/>
          <p:nvPr/>
        </p:nvSpPr>
        <p:spPr>
          <a:xfrm>
            <a:off x="4377267" y="28617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4D48BA-3B3C-5948-B222-2E4408548DF6}"/>
              </a:ext>
            </a:extLst>
          </p:cNvPr>
          <p:cNvSpPr txBox="1"/>
          <p:nvPr/>
        </p:nvSpPr>
        <p:spPr>
          <a:xfrm>
            <a:off x="4334933" y="264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393301-80E4-414C-A8BE-F988E6B01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385" r="13418"/>
          <a:stretch/>
        </p:blipFill>
        <p:spPr>
          <a:xfrm>
            <a:off x="2760133" y="1888893"/>
            <a:ext cx="3344334" cy="21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49F760-4551-134F-A0B0-5960A0D7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4" y="840050"/>
            <a:ext cx="2751667" cy="4127500"/>
          </a:xfrm>
          <a:prstGeom prst="rect">
            <a:avLst/>
          </a:prstGeom>
        </p:spPr>
      </p:pic>
      <p:sp>
        <p:nvSpPr>
          <p:cNvPr id="5" name="Google Shape;444;p23">
            <a:extLst>
              <a:ext uri="{FF2B5EF4-FFF2-40B4-BE49-F238E27FC236}">
                <a16:creationId xmlns:a16="http://schemas.microsoft.com/office/drawing/2014/main" id="{ABEC4008-E2C0-144B-B70E-7AE3A370DD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275" y="358850"/>
            <a:ext cx="818819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POO no lo es todo, todo depende del PROGRAMADOR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993057-6A2A-964E-88C2-01E4AA15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184" y="840050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7774"/>
      </p:ext>
    </p:extLst>
  </p:cSld>
  <p:clrMapOvr>
    <a:masterClrMapping/>
  </p:clrMapOvr>
</p:sld>
</file>

<file path=ppt/theme/theme1.xml><?xml version="1.0" encoding="utf-8"?>
<a:theme xmlns:a="http://schemas.openxmlformats.org/drawingml/2006/main" name="Radio Produc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B1"/>
      </a:accent1>
      <a:accent2>
        <a:srgbClr val="FFFFFF"/>
      </a:accent2>
      <a:accent3>
        <a:srgbClr val="000000"/>
      </a:accent3>
      <a:accent4>
        <a:srgbClr val="00C3B1"/>
      </a:accent4>
      <a:accent5>
        <a:srgbClr val="FFFFFF"/>
      </a:accent5>
      <a:accent6>
        <a:srgbClr val="000000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216</Words>
  <Application>Microsoft Macintosh PowerPoint</Application>
  <PresentationFormat>Presentación en pantalla (16:9)</PresentationFormat>
  <Paragraphs>34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Roboto</vt:lpstr>
      <vt:lpstr>Fira Sans Extra Condensed Medium</vt:lpstr>
      <vt:lpstr>Arimo</vt:lpstr>
      <vt:lpstr>Righteous</vt:lpstr>
      <vt:lpstr>Arial</vt:lpstr>
      <vt:lpstr>Radio Production Workshop by Slidesgo</vt:lpstr>
      <vt:lpstr>Programación Orientada a Objetos</vt:lpstr>
      <vt:lpstr>Resolver el siguiente problema en programación</vt:lpstr>
      <vt:lpstr>#include&lt;stdio.h&gt; int main(){  char nombre[50],sexo;  int edad;    printf(“Deme el nombre del cliente:”)   scanf(“%s”, &amp;nombre);  printf(“Deme el sexo del cliente: \n h-Hombre \n m-Mujer”);   scanf(“%s”, &amp;sexo);  printf(“Deme el nombre del edad:”)   scanf(“%d”, &amp;edad); }</vt:lpstr>
      <vt:lpstr>¿Pero si quisiéramos 3 usuarios o 5 usuarios ?</vt:lpstr>
      <vt:lpstr>Si después de tener los demás usuarios ¿Se solicitará agregar otros 10 atributos ?</vt:lpstr>
      <vt:lpstr>¿Si después uno de los atributos sea dinero y quisiera mandarle dinero de un cliente a otro ?</vt:lpstr>
      <vt:lpstr>Objetivos de la POO</vt:lpstr>
      <vt:lpstr>Ventajas de POO</vt:lpstr>
      <vt:lpstr>POO no lo es todo, todo depende del PROGRAMADOR  </vt:lpstr>
      <vt:lpstr>Presentación de PowerPoint</vt:lpstr>
      <vt:lpstr>01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cp:lastModifiedBy>Usuario de Microsoft Office</cp:lastModifiedBy>
  <cp:revision>30</cp:revision>
  <dcterms:modified xsi:type="dcterms:W3CDTF">2020-12-03T05:31:45Z</dcterms:modified>
</cp:coreProperties>
</file>